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4810b9a1d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4810b9a1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4810b9a1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4810b9a1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5183ff9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5183ff9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810b9a1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810b9a1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4810b9a1d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4810b9a1d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810b9a1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4810b9a1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489291d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489291d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810b9a1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810b9a1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91000"/>
          </a:blip>
          <a:stretch>
            <a:fillRect/>
          </a:stretch>
        </p:blipFill>
        <p:spPr>
          <a:xfrm>
            <a:off x="0" y="0"/>
            <a:ext cx="9144002" cy="5143500"/>
          </a:xfrm>
          <a:prstGeom prst="rect">
            <a:avLst/>
          </a:prstGeom>
          <a:noFill/>
          <a:ln>
            <a:noFill/>
          </a:ln>
        </p:spPr>
      </p:pic>
      <p:sp>
        <p:nvSpPr>
          <p:cNvPr id="55" name="Google Shape;55;p13"/>
          <p:cNvSpPr txBox="1"/>
          <p:nvPr>
            <p:ph type="ctrTitle"/>
          </p:nvPr>
        </p:nvSpPr>
        <p:spPr>
          <a:xfrm>
            <a:off x="311708" y="155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H</a:t>
            </a:r>
            <a:r>
              <a:rPr lang="en">
                <a:solidFill>
                  <a:schemeClr val="lt1"/>
                </a:solidFill>
              </a:rPr>
              <a:t>uman Speech Emotion Recognition </a:t>
            </a:r>
            <a:endParaRPr>
              <a:solidFill>
                <a:schemeClr val="lt1"/>
              </a:solidFill>
            </a:endParaRPr>
          </a:p>
        </p:txBody>
      </p:sp>
      <p:sp>
        <p:nvSpPr>
          <p:cNvPr id="56" name="Google Shape;56;p13"/>
          <p:cNvSpPr txBox="1"/>
          <p:nvPr>
            <p:ph idx="1" type="subTitle"/>
          </p:nvPr>
        </p:nvSpPr>
        <p:spPr>
          <a:xfrm>
            <a:off x="311700" y="2133525"/>
            <a:ext cx="8520600" cy="6177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chemeClr val="lt1"/>
                </a:solidFill>
              </a:rPr>
              <a:t>Group 2</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57" name="Google Shape;57;p13"/>
          <p:cNvSpPr txBox="1"/>
          <p:nvPr/>
        </p:nvSpPr>
        <p:spPr>
          <a:xfrm>
            <a:off x="333225" y="2930600"/>
            <a:ext cx="23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MD. Akib Iqbal Majumder</a:t>
            </a:r>
            <a:endParaRPr>
              <a:solidFill>
                <a:schemeClr val="lt1"/>
              </a:solidFill>
            </a:endParaRPr>
          </a:p>
          <a:p>
            <a:pPr indent="0" lvl="0" marL="0" rtl="0" algn="l">
              <a:spcBef>
                <a:spcPts val="0"/>
              </a:spcBef>
              <a:spcAft>
                <a:spcPts val="0"/>
              </a:spcAft>
              <a:buNone/>
            </a:pPr>
            <a:r>
              <a:rPr lang="en">
                <a:solidFill>
                  <a:schemeClr val="lt1"/>
                </a:solidFill>
              </a:rPr>
              <a:t>ID : 18201142</a:t>
            </a:r>
            <a:endParaRPr>
              <a:solidFill>
                <a:schemeClr val="lt1"/>
              </a:solidFill>
            </a:endParaRPr>
          </a:p>
        </p:txBody>
      </p:sp>
      <p:sp>
        <p:nvSpPr>
          <p:cNvPr id="58" name="Google Shape;58;p13"/>
          <p:cNvSpPr txBox="1"/>
          <p:nvPr/>
        </p:nvSpPr>
        <p:spPr>
          <a:xfrm>
            <a:off x="311700" y="3725575"/>
            <a:ext cx="222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Nusrat Jaman Pretty </a:t>
            </a:r>
            <a:endParaRPr>
              <a:solidFill>
                <a:schemeClr val="lt1"/>
              </a:solidFill>
            </a:endParaRPr>
          </a:p>
          <a:p>
            <a:pPr indent="0" lvl="0" marL="0" rtl="0" algn="l">
              <a:spcBef>
                <a:spcPts val="0"/>
              </a:spcBef>
              <a:spcAft>
                <a:spcPts val="0"/>
              </a:spcAft>
              <a:buNone/>
            </a:pPr>
            <a:r>
              <a:rPr lang="en">
                <a:solidFill>
                  <a:schemeClr val="lt1"/>
                </a:solidFill>
              </a:rPr>
              <a:t>ID : 18101582</a:t>
            </a:r>
            <a:endParaRPr>
              <a:solidFill>
                <a:schemeClr val="lt1"/>
              </a:solidFill>
            </a:endParaRPr>
          </a:p>
        </p:txBody>
      </p:sp>
      <p:sp>
        <p:nvSpPr>
          <p:cNvPr id="59" name="Google Shape;59;p13"/>
          <p:cNvSpPr txBox="1"/>
          <p:nvPr/>
        </p:nvSpPr>
        <p:spPr>
          <a:xfrm>
            <a:off x="3708075" y="2930600"/>
            <a:ext cx="228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Irfana Arafin</a:t>
            </a:r>
            <a:endParaRPr>
              <a:solidFill>
                <a:schemeClr val="lt1"/>
              </a:solidFill>
            </a:endParaRPr>
          </a:p>
          <a:p>
            <a:pPr indent="0" lvl="0" marL="0" rtl="0" algn="l">
              <a:spcBef>
                <a:spcPts val="0"/>
              </a:spcBef>
              <a:spcAft>
                <a:spcPts val="0"/>
              </a:spcAft>
              <a:buNone/>
            </a:pPr>
            <a:r>
              <a:rPr lang="en">
                <a:solidFill>
                  <a:schemeClr val="lt1"/>
                </a:solidFill>
              </a:rPr>
              <a:t>ID : 20201224 </a:t>
            </a:r>
            <a:endParaRPr>
              <a:solidFill>
                <a:schemeClr val="lt1"/>
              </a:solidFill>
            </a:endParaRPr>
          </a:p>
        </p:txBody>
      </p:sp>
      <p:sp>
        <p:nvSpPr>
          <p:cNvPr id="60" name="Google Shape;60;p13"/>
          <p:cNvSpPr txBox="1"/>
          <p:nvPr/>
        </p:nvSpPr>
        <p:spPr>
          <a:xfrm>
            <a:off x="5912450" y="3003938"/>
            <a:ext cx="211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Tajish Farhan</a:t>
            </a:r>
            <a:endParaRPr>
              <a:solidFill>
                <a:schemeClr val="lt1"/>
              </a:solidFill>
            </a:endParaRPr>
          </a:p>
          <a:p>
            <a:pPr indent="0" lvl="0" marL="0" rtl="0" algn="l">
              <a:spcBef>
                <a:spcPts val="0"/>
              </a:spcBef>
              <a:spcAft>
                <a:spcPts val="0"/>
              </a:spcAft>
              <a:buNone/>
            </a:pPr>
            <a:r>
              <a:rPr lang="en">
                <a:solidFill>
                  <a:schemeClr val="lt1"/>
                </a:solidFill>
              </a:rPr>
              <a:t>ID: 18101312</a:t>
            </a:r>
            <a:endParaRPr>
              <a:solidFill>
                <a:schemeClr val="lt1"/>
              </a:solidFill>
            </a:endParaRPr>
          </a:p>
        </p:txBody>
      </p:sp>
      <p:sp>
        <p:nvSpPr>
          <p:cNvPr id="61" name="Google Shape;61;p13"/>
          <p:cNvSpPr txBox="1"/>
          <p:nvPr/>
        </p:nvSpPr>
        <p:spPr>
          <a:xfrm>
            <a:off x="5912450" y="3656850"/>
            <a:ext cx="28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Md.Abdullah Al Masum Anas</a:t>
            </a:r>
            <a:endParaRPr>
              <a:solidFill>
                <a:schemeClr val="lt1"/>
              </a:solidFill>
            </a:endParaRPr>
          </a:p>
          <a:p>
            <a:pPr indent="0" lvl="0" marL="0" rtl="0" algn="l">
              <a:spcBef>
                <a:spcPts val="0"/>
              </a:spcBef>
              <a:spcAft>
                <a:spcPts val="0"/>
              </a:spcAft>
              <a:buNone/>
            </a:pPr>
            <a:r>
              <a:rPr lang="en">
                <a:solidFill>
                  <a:schemeClr val="lt1"/>
                </a:solidFill>
              </a:rPr>
              <a:t>ID : 20141046</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mt="93000"/>
          </a:blip>
          <a:stretch>
            <a:fillRect/>
          </a:stretch>
        </p:blipFill>
        <p:spPr>
          <a:xfrm>
            <a:off x="0" y="0"/>
            <a:ext cx="9144000" cy="5143500"/>
          </a:xfrm>
          <a:prstGeom prst="rect">
            <a:avLst/>
          </a:prstGeom>
          <a:noFill/>
          <a:ln>
            <a:noFill/>
          </a:ln>
        </p:spPr>
      </p:pic>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INTRODUCTION</a:t>
            </a:r>
            <a:endParaRPr>
              <a:solidFill>
                <a:schemeClr val="lt1"/>
              </a:solidFill>
            </a:endParaRPr>
          </a:p>
        </p:txBody>
      </p:sp>
      <p:sp>
        <p:nvSpPr>
          <p:cNvPr id="68" name="Google Shape;68;p14"/>
          <p:cNvSpPr txBox="1"/>
          <p:nvPr>
            <p:ph idx="1" type="body"/>
          </p:nvPr>
        </p:nvSpPr>
        <p:spPr>
          <a:xfrm>
            <a:off x="311700" y="1152475"/>
            <a:ext cx="8520600" cy="87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Human Speech Emotion Recognition is known to be the procedure of identifying emotion from the natural speech.</a:t>
            </a:r>
            <a:endParaRPr>
              <a:solidFill>
                <a:schemeClr val="lt1"/>
              </a:solidFill>
            </a:endParaRPr>
          </a:p>
        </p:txBody>
      </p:sp>
      <p:sp>
        <p:nvSpPr>
          <p:cNvPr id="69" name="Google Shape;69;p14"/>
          <p:cNvSpPr txBox="1"/>
          <p:nvPr/>
        </p:nvSpPr>
        <p:spPr>
          <a:xfrm>
            <a:off x="371700" y="2026075"/>
            <a:ext cx="8117100" cy="873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Learning this process can enhance the human-machine communication experience. </a:t>
            </a:r>
            <a:endParaRPr/>
          </a:p>
        </p:txBody>
      </p:sp>
      <p:sp>
        <p:nvSpPr>
          <p:cNvPr id="70" name="Google Shape;70;p14"/>
          <p:cNvSpPr txBox="1"/>
          <p:nvPr/>
        </p:nvSpPr>
        <p:spPr>
          <a:xfrm>
            <a:off x="371700" y="2899675"/>
            <a:ext cx="80211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Goal is to o improve the state-of-the-art performance</a:t>
            </a:r>
            <a:endParaRPr/>
          </a:p>
        </p:txBody>
      </p:sp>
      <p:sp>
        <p:nvSpPr>
          <p:cNvPr id="71" name="Google Shape;71;p14"/>
          <p:cNvSpPr txBox="1"/>
          <p:nvPr/>
        </p:nvSpPr>
        <p:spPr>
          <a:xfrm>
            <a:off x="371700" y="3680775"/>
            <a:ext cx="84606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Four types of dataset to be worked upon. Ex:  RAVDESS Emotional speech audio, Dataset CREMA-D, Surrey Audio-Visual Expressed Emotion (SAVEE),Toronto emotional speech set (TESS)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1000"/>
                                        <p:tgtEl>
                                          <p:spTgt spid="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1000"/>
                                        <p:tgtEl>
                                          <p:spTgt spid="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10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animEffect filter="fade" transition="in">
                                      <p:cBhvr>
                                        <p:cTn dur="1000"/>
                                        <p:tgtEl>
                                          <p:spTgt spid="7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mt="97000"/>
          </a:blip>
          <a:stretch>
            <a:fillRect/>
          </a:stretch>
        </p:blipFill>
        <p:spPr>
          <a:xfrm>
            <a:off x="0" y="0"/>
            <a:ext cx="9144001" cy="5143500"/>
          </a:xfrm>
          <a:prstGeom prst="rect">
            <a:avLst/>
          </a:prstGeom>
          <a:noFill/>
          <a:ln>
            <a:noFill/>
          </a:ln>
        </p:spPr>
      </p:pic>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Literature review</a:t>
            </a:r>
            <a:endParaRPr>
              <a:solidFill>
                <a:schemeClr val="lt1"/>
              </a:solidFill>
            </a:endParaRPr>
          </a:p>
        </p:txBody>
      </p:sp>
      <p:sp>
        <p:nvSpPr>
          <p:cNvPr id="78" name="Google Shape;7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chemeClr val="lt1"/>
                </a:solidFill>
              </a:rPr>
              <a:t>IMPROVING CHILDREN SPEECH RECOGNITION THROUGH FEATURE LEARNING FROM RAW SPEECH SIGNAL: </a:t>
            </a:r>
            <a:endParaRPr b="1" sz="1900">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AutoNum type="arabicPeriod"/>
            </a:pPr>
            <a:r>
              <a:rPr lang="en">
                <a:solidFill>
                  <a:schemeClr val="lt1"/>
                </a:solidFill>
              </a:rPr>
              <a:t>ASR is the main topic of this paper.</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PF-STAR dataset is used for experimenting on children speech and WSJCAM0 is used for adult speech.</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CNN , GMMHMM systems, DNN-HMM systems are utilized.</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Lastly, SGMM systems is also used from multipass decoding and data scarcity to produce accurate results.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mt="97000"/>
          </a:blip>
          <a:stretch>
            <a:fillRect/>
          </a:stretch>
        </p:blipFill>
        <p:spPr>
          <a:xfrm>
            <a:off x="0" y="0"/>
            <a:ext cx="9144001" cy="5143500"/>
          </a:xfrm>
          <a:prstGeom prst="rect">
            <a:avLst/>
          </a:prstGeom>
          <a:noFill/>
          <a:ln>
            <a:noFill/>
          </a:ln>
        </p:spPr>
      </p:pic>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Literature review</a:t>
            </a:r>
            <a:endParaRPr>
              <a:solidFill>
                <a:schemeClr val="lt1"/>
              </a:solidFill>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chemeClr val="lt1"/>
                </a:solidFill>
              </a:rPr>
              <a:t>Human speech emotion recognition:</a:t>
            </a:r>
            <a:endParaRPr b="1" sz="1900">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AutoNum type="arabicPeriod"/>
            </a:pPr>
            <a:r>
              <a:rPr lang="en">
                <a:solidFill>
                  <a:schemeClr val="lt1"/>
                </a:solidFill>
              </a:rPr>
              <a:t>PRNN and K-NN system, and a hybrid MFCC and GLCM system were used</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A hybrid MFCC and GLCM system were each used in turn to each of these three phases. </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A hybrid system combining MFCC and GLCM was developed as a result of GLCM’s increased use of the spectrogram of sound generated by MFCC to create a superior grayscale matrix for classification.</a:t>
            </a:r>
            <a:r>
              <a:rPr lang="en">
                <a:solidFill>
                  <a:schemeClr val="lt1"/>
                </a:solidFill>
              </a:rPr>
              <a:t>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Datasets</a:t>
            </a:r>
            <a:endParaRPr>
              <a:solidFill>
                <a:schemeClr val="lt1"/>
              </a:solidFill>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lt1"/>
              </a:buClr>
              <a:buSzPct val="100000"/>
              <a:buChar char="●"/>
            </a:pPr>
            <a:r>
              <a:rPr lang="en">
                <a:solidFill>
                  <a:schemeClr val="lt1"/>
                </a:solidFill>
              </a:rPr>
              <a:t>One is RAVDESS Emotional speech audio that consists of 1440 files with randomized datas of speech collected from songs, audios and videos.</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25755" lvl="0" marL="457200" rtl="0" algn="l">
              <a:spcBef>
                <a:spcPts val="1200"/>
              </a:spcBef>
              <a:spcAft>
                <a:spcPts val="0"/>
              </a:spcAft>
              <a:buClr>
                <a:schemeClr val="lt1"/>
              </a:buClr>
              <a:buSzPct val="100000"/>
              <a:buChar char="●"/>
            </a:pPr>
            <a:r>
              <a:rPr lang="en">
                <a:solidFill>
                  <a:schemeClr val="lt1"/>
                </a:solidFill>
              </a:rPr>
              <a:t>Dataset CREMA-D focused more on accents and pronunciation by choosing actors of different ethnici</a:t>
            </a:r>
            <a:r>
              <a:rPr lang="en">
                <a:solidFill>
                  <a:schemeClr val="lt1"/>
                </a:solidFill>
              </a:rPr>
              <a:t>ty.</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25755" lvl="0" marL="457200" rtl="0" algn="l">
              <a:spcBef>
                <a:spcPts val="1200"/>
              </a:spcBef>
              <a:spcAft>
                <a:spcPts val="0"/>
              </a:spcAft>
              <a:buClr>
                <a:schemeClr val="lt1"/>
              </a:buClr>
              <a:buSzPct val="100000"/>
              <a:buChar char="●"/>
            </a:pPr>
            <a:r>
              <a:rPr lang="en">
                <a:solidFill>
                  <a:schemeClr val="lt1"/>
                </a:solidFill>
              </a:rPr>
              <a:t>Toronto emotional speech set (TESS) dataset has a collection of 2800 datas.</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25755" lvl="0" marL="457200" rtl="0" algn="l">
              <a:spcBef>
                <a:spcPts val="1200"/>
              </a:spcBef>
              <a:spcAft>
                <a:spcPts val="0"/>
              </a:spcAft>
              <a:buClr>
                <a:schemeClr val="lt1"/>
              </a:buClr>
              <a:buSzPct val="100000"/>
              <a:buChar char="●"/>
            </a:pPr>
            <a:r>
              <a:rPr lang="en">
                <a:solidFill>
                  <a:schemeClr val="lt1"/>
                </a:solidFill>
              </a:rPr>
              <a:t>Surrey Audio-Visual Expressed Emotion (SAVEE) dataset was recorded from four native English male speakers.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mt="94000"/>
          </a:blip>
          <a:stretch>
            <a:fillRect/>
          </a:stretch>
        </p:blipFill>
        <p:spPr>
          <a:xfrm>
            <a:off x="0" y="0"/>
            <a:ext cx="9144000" cy="5143500"/>
          </a:xfrm>
          <a:prstGeom prst="rect">
            <a:avLst/>
          </a:prstGeom>
          <a:noFill/>
          <a:ln>
            <a:noFill/>
          </a:ln>
        </p:spPr>
      </p:pic>
      <p:sp>
        <p:nvSpPr>
          <p:cNvPr id="98" name="Google Shape;98;p18"/>
          <p:cNvSpPr txBox="1"/>
          <p:nvPr>
            <p:ph type="title"/>
          </p:nvPr>
        </p:nvSpPr>
        <p:spPr>
          <a:xfrm>
            <a:off x="311700" y="445025"/>
            <a:ext cx="8520600" cy="8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Data Pre-processing &amp; Data Augmentation </a:t>
            </a:r>
            <a:endParaRPr>
              <a:solidFill>
                <a:schemeClr val="lt1"/>
              </a:solidFill>
            </a:endParaRPr>
          </a:p>
        </p:txBody>
      </p:sp>
      <p:sp>
        <p:nvSpPr>
          <p:cNvPr id="99" name="Google Shape;99;p18"/>
          <p:cNvSpPr txBox="1"/>
          <p:nvPr>
            <p:ph idx="1" type="body"/>
          </p:nvPr>
        </p:nvSpPr>
        <p:spPr>
          <a:xfrm>
            <a:off x="311700" y="1828425"/>
            <a:ext cx="8520600" cy="2740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Char char="●"/>
            </a:pPr>
            <a:r>
              <a:rPr lang="en" sz="1900">
                <a:solidFill>
                  <a:schemeClr val="lt1"/>
                </a:solidFill>
              </a:rPr>
              <a:t>As we are working with four different datasets, so we will be creating a dataframe storing all emotions of the data in dataframe with their paths.</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We will use this dataframe to extract features for our model training.</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We can construct syntactic data for audio by injecting noise, altering time and modifying pitch.</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For our datasets we have used noise , stretched, shifted and pitch for data augmentation.</a:t>
            </a:r>
            <a:endParaRPr sz="1900">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mt="92000"/>
          </a:blip>
          <a:stretch>
            <a:fillRect/>
          </a:stretch>
        </p:blipFill>
        <p:spPr>
          <a:xfrm>
            <a:off x="0" y="0"/>
            <a:ext cx="9144000" cy="5143500"/>
          </a:xfrm>
          <a:prstGeom prst="rect">
            <a:avLst/>
          </a:prstGeom>
          <a:noFill/>
          <a:ln>
            <a:noFill/>
          </a:ln>
        </p:spPr>
      </p:pic>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Feature Extraction &amp; The </a:t>
            </a:r>
            <a:r>
              <a:rPr lang="en">
                <a:solidFill>
                  <a:schemeClr val="lt1"/>
                </a:solidFill>
              </a:rPr>
              <a:t>Model</a:t>
            </a:r>
            <a:endParaRPr>
              <a:solidFill>
                <a:schemeClr val="lt1"/>
              </a:solidFill>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lang="en" sz="1500">
                <a:solidFill>
                  <a:schemeClr val="lt1"/>
                </a:solidFill>
              </a:rPr>
              <a:t>Feature Extraction:</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Extraction of features is a very important part in analyzing and finding relations between different things. As we already know that the data provided of audio cannot be understood by the models directly so we need to convert them into an understandable format for which feature extraction is used. We have used :</a:t>
            </a:r>
            <a:endParaRPr sz="1500">
              <a:solidFill>
                <a:schemeClr val="lt1"/>
              </a:solidFill>
            </a:endParaRPr>
          </a:p>
          <a:p>
            <a:pPr indent="-323850" lvl="2" marL="1371600" rtl="0" algn="l">
              <a:spcBef>
                <a:spcPts val="0"/>
              </a:spcBef>
              <a:spcAft>
                <a:spcPts val="0"/>
              </a:spcAft>
              <a:buClr>
                <a:schemeClr val="lt1"/>
              </a:buClr>
              <a:buSzPts val="1500"/>
              <a:buChar char="■"/>
            </a:pPr>
            <a:r>
              <a:rPr lang="en" sz="1500">
                <a:solidFill>
                  <a:schemeClr val="lt1"/>
                </a:solidFill>
              </a:rPr>
              <a:t>Zero Crossing Rate</a:t>
            </a:r>
            <a:endParaRPr sz="1500">
              <a:solidFill>
                <a:schemeClr val="lt1"/>
              </a:solidFill>
            </a:endParaRPr>
          </a:p>
          <a:p>
            <a:pPr indent="-323850" lvl="2" marL="1371600" rtl="0" algn="l">
              <a:spcBef>
                <a:spcPts val="0"/>
              </a:spcBef>
              <a:spcAft>
                <a:spcPts val="0"/>
              </a:spcAft>
              <a:buClr>
                <a:schemeClr val="lt1"/>
              </a:buClr>
              <a:buSzPts val="1500"/>
              <a:buChar char="■"/>
            </a:pPr>
            <a:r>
              <a:rPr lang="en" sz="1500">
                <a:solidFill>
                  <a:schemeClr val="lt1"/>
                </a:solidFill>
              </a:rPr>
              <a:t>MFCC</a:t>
            </a:r>
            <a:endParaRPr sz="1500">
              <a:solidFill>
                <a:schemeClr val="lt1"/>
              </a:solidFill>
            </a:endParaRPr>
          </a:p>
          <a:p>
            <a:pPr indent="-323850" lvl="2" marL="1371600" rtl="0" algn="l">
              <a:spcBef>
                <a:spcPts val="0"/>
              </a:spcBef>
              <a:spcAft>
                <a:spcPts val="0"/>
              </a:spcAft>
              <a:buClr>
                <a:schemeClr val="lt1"/>
              </a:buClr>
              <a:buSzPts val="1500"/>
              <a:buChar char="■"/>
            </a:pPr>
            <a:r>
              <a:rPr lang="en" sz="1500">
                <a:solidFill>
                  <a:schemeClr val="lt1"/>
                </a:solidFill>
              </a:rPr>
              <a:t>RMS</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Our model has 6 1D convolutional layers. </a:t>
            </a:r>
            <a:endParaRPr sz="1500">
              <a:solidFill>
                <a:schemeClr val="lt1"/>
              </a:solidFill>
            </a:endParaRPr>
          </a:p>
          <a:p>
            <a:pPr indent="0" lvl="0" marL="0" rtl="0" algn="l">
              <a:spcBef>
                <a:spcPts val="1200"/>
              </a:spcBef>
              <a:spcAft>
                <a:spcPts val="1200"/>
              </a:spcAft>
              <a:buNone/>
            </a:pPr>
            <a:r>
              <a:t/>
            </a:r>
            <a:endParaRPr sz="15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Training CNN model and Results</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The model was trained over 50 epocohs. </a:t>
            </a:r>
            <a:endParaRPr>
              <a:solidFill>
                <a:schemeClr val="lt1"/>
              </a:solidFill>
            </a:endParaRPr>
          </a:p>
        </p:txBody>
      </p:sp>
      <p:pic>
        <p:nvPicPr>
          <p:cNvPr id="114" name="Google Shape;114;p20"/>
          <p:cNvPicPr preferRelativeResize="0"/>
          <p:nvPr/>
        </p:nvPicPr>
        <p:blipFill>
          <a:blip r:embed="rId4">
            <a:alphaModFix/>
          </a:blip>
          <a:stretch>
            <a:fillRect/>
          </a:stretch>
        </p:blipFill>
        <p:spPr>
          <a:xfrm>
            <a:off x="311700" y="1770425"/>
            <a:ext cx="3930250" cy="2954424"/>
          </a:xfrm>
          <a:prstGeom prst="rect">
            <a:avLst/>
          </a:prstGeom>
          <a:noFill/>
          <a:ln>
            <a:noFill/>
          </a:ln>
        </p:spPr>
      </p:pic>
      <p:pic>
        <p:nvPicPr>
          <p:cNvPr id="115" name="Google Shape;115;p20"/>
          <p:cNvPicPr preferRelativeResize="0"/>
          <p:nvPr/>
        </p:nvPicPr>
        <p:blipFill>
          <a:blip r:embed="rId5">
            <a:alphaModFix/>
          </a:blip>
          <a:stretch>
            <a:fillRect/>
          </a:stretch>
        </p:blipFill>
        <p:spPr>
          <a:xfrm>
            <a:off x="4425800" y="1770425"/>
            <a:ext cx="4257300" cy="295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0" y="1003"/>
            <a:ext cx="9144000" cy="5141495"/>
          </a:xfrm>
          <a:prstGeom prst="rect">
            <a:avLst/>
          </a:prstGeom>
          <a:noFill/>
          <a:ln>
            <a:noFill/>
          </a:ln>
        </p:spPr>
      </p:pic>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 and Future Work</a:t>
            </a:r>
            <a:endParaRPr>
              <a:solidFill>
                <a:schemeClr val="lt1"/>
              </a:solidFill>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lt1"/>
              </a:buClr>
              <a:buSzPts val="2200"/>
              <a:buChar char="●"/>
            </a:pPr>
            <a:r>
              <a:rPr lang="en" sz="2200">
                <a:solidFill>
                  <a:schemeClr val="lt1"/>
                </a:solidFill>
              </a:rPr>
              <a:t>Extract speaker’s emotional state from voice</a:t>
            </a:r>
            <a:endParaRPr sz="2200">
              <a:solidFill>
                <a:schemeClr val="lt1"/>
              </a:solidFill>
            </a:endParaRPr>
          </a:p>
          <a:p>
            <a:pPr indent="-368300" lvl="0" marL="457200" rtl="0" algn="l">
              <a:spcBef>
                <a:spcPts val="0"/>
              </a:spcBef>
              <a:spcAft>
                <a:spcPts val="0"/>
              </a:spcAft>
              <a:buClr>
                <a:schemeClr val="lt1"/>
              </a:buClr>
              <a:buSzPts val="2200"/>
              <a:buChar char="●"/>
            </a:pPr>
            <a:r>
              <a:rPr lang="en" sz="2200">
                <a:solidFill>
                  <a:schemeClr val="lt1"/>
                </a:solidFill>
              </a:rPr>
              <a:t>Higher precision and reduced complexity(CNN architecture)</a:t>
            </a:r>
            <a:endParaRPr sz="2200">
              <a:solidFill>
                <a:schemeClr val="lt1"/>
              </a:solidFill>
            </a:endParaRPr>
          </a:p>
          <a:p>
            <a:pPr indent="-368300" lvl="0" marL="457200" rtl="0" algn="l">
              <a:spcBef>
                <a:spcPts val="0"/>
              </a:spcBef>
              <a:spcAft>
                <a:spcPts val="0"/>
              </a:spcAft>
              <a:buClr>
                <a:schemeClr val="lt1"/>
              </a:buClr>
              <a:buSzPts val="2200"/>
              <a:buChar char="●"/>
            </a:pPr>
            <a:r>
              <a:rPr lang="en" sz="2200">
                <a:solidFill>
                  <a:schemeClr val="lt1"/>
                </a:solidFill>
              </a:rPr>
              <a:t>Combined Four different datasets</a:t>
            </a:r>
            <a:endParaRPr sz="2200">
              <a:solidFill>
                <a:schemeClr val="lt1"/>
              </a:solidFill>
            </a:endParaRPr>
          </a:p>
          <a:p>
            <a:pPr indent="-368300" lvl="0" marL="457200" rtl="0" algn="l">
              <a:spcBef>
                <a:spcPts val="0"/>
              </a:spcBef>
              <a:spcAft>
                <a:spcPts val="0"/>
              </a:spcAft>
              <a:buClr>
                <a:schemeClr val="lt1"/>
              </a:buClr>
              <a:buSzPts val="2200"/>
              <a:buChar char="●"/>
            </a:pPr>
            <a:r>
              <a:rPr lang="en" sz="2200">
                <a:solidFill>
                  <a:schemeClr val="lt1"/>
                </a:solidFill>
              </a:rPr>
              <a:t>Employ federated learning in the future</a:t>
            </a:r>
            <a:endParaRPr sz="2200">
              <a:solidFill>
                <a:schemeClr val="lt1"/>
              </a:solidFill>
            </a:endParaRPr>
          </a:p>
          <a:p>
            <a:pPr indent="-368300" lvl="0" marL="457200" rtl="0" algn="l">
              <a:spcBef>
                <a:spcPts val="0"/>
              </a:spcBef>
              <a:spcAft>
                <a:spcPts val="0"/>
              </a:spcAft>
              <a:buClr>
                <a:schemeClr val="lt1"/>
              </a:buClr>
              <a:buSzPts val="2200"/>
              <a:buChar char="●"/>
            </a:pPr>
            <a:r>
              <a:rPr lang="en" sz="2200">
                <a:solidFill>
                  <a:schemeClr val="lt1"/>
                </a:solidFill>
              </a:rPr>
              <a:t>Elevate precision and accuracy combining compatible models</a:t>
            </a:r>
            <a:endParaRPr sz="2200">
              <a:solidFill>
                <a:schemeClr val="lt1"/>
              </a:solidFill>
            </a:endParaRPr>
          </a:p>
          <a:p>
            <a:pPr indent="0" lvl="0" marL="0" rtl="0" algn="l">
              <a:spcBef>
                <a:spcPts val="1200"/>
              </a:spcBef>
              <a:spcAft>
                <a:spcPts val="1200"/>
              </a:spcAft>
              <a:buNone/>
            </a:pPr>
            <a:r>
              <a:rPr lang="en" sz="2200">
                <a:solidFill>
                  <a:schemeClr val="lt1"/>
                </a:solidFill>
              </a:rPr>
              <a:t>  </a:t>
            </a:r>
            <a:endParaRPr sz="2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